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26"/>
  </p:notesMasterIdLst>
  <p:sldIdLst>
    <p:sldId id="257" r:id="rId3"/>
    <p:sldId id="349" r:id="rId4"/>
    <p:sldId id="346" r:id="rId5"/>
    <p:sldId id="363" r:id="rId6"/>
    <p:sldId id="350" r:id="rId7"/>
    <p:sldId id="351" r:id="rId8"/>
    <p:sldId id="361" r:id="rId9"/>
    <p:sldId id="354" r:id="rId10"/>
    <p:sldId id="355" r:id="rId11"/>
    <p:sldId id="353" r:id="rId12"/>
    <p:sldId id="364" r:id="rId13"/>
    <p:sldId id="365" r:id="rId14"/>
    <p:sldId id="366" r:id="rId15"/>
    <p:sldId id="356" r:id="rId16"/>
    <p:sldId id="359" r:id="rId17"/>
    <p:sldId id="360" r:id="rId18"/>
    <p:sldId id="357" r:id="rId19"/>
    <p:sldId id="358" r:id="rId20"/>
    <p:sldId id="362" r:id="rId21"/>
    <p:sldId id="340" r:id="rId22"/>
    <p:sldId id="352" r:id="rId23"/>
    <p:sldId id="263" r:id="rId24"/>
    <p:sldId id="33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9BBB59"/>
    <a:srgbClr val="031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12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4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26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16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3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7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85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0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1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2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5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2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https://www.youtube.com/watch?v=2hXG8v8p0KM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2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olASfMs89Q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Recognize Things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S2: </a:t>
            </a:r>
            <a:r>
              <a:rPr lang="en-US" altLang="zh-CN" sz="2400" dirty="0"/>
              <a:t>Dataset Preparation:</a:t>
            </a:r>
            <a:br>
              <a:rPr lang="en-US" altLang="zh-CN" sz="2400" dirty="0"/>
            </a:br>
            <a:r>
              <a:rPr lang="en-US" sz="2400" dirty="0"/>
              <a:t>Building our </a:t>
            </a:r>
            <a:r>
              <a:rPr lang="en-US" altLang="zh-CN" sz="2400" dirty="0"/>
              <a:t>Perfect </a:t>
            </a:r>
            <a:r>
              <a:rPr lang="zh-CN" altLang="en-US" sz="2400" dirty="0"/>
              <a:t>“</a:t>
            </a:r>
            <a:r>
              <a:rPr lang="en-US" sz="2400" dirty="0"/>
              <a:t>Textbooks</a:t>
            </a:r>
            <a:r>
              <a:rPr lang="zh-CN" altLang="en-US" sz="2400" dirty="0"/>
              <a:t>”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CPPS/DMD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 dirty="0"/>
              <a:t>20</a:t>
            </a:r>
            <a:r>
              <a:rPr lang="en-US" baseline="30000" dirty="0"/>
              <a:t>th</a:t>
            </a:r>
            <a:r>
              <a:rPr lang="en-US" dirty="0"/>
              <a:t> July </a:t>
            </a:r>
            <a:r>
              <a:rPr lang="en-US" altLang="zh-CN" dirty="0"/>
              <a:t>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BCEB3-6252-7CEC-FFDE-B89A88B9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786" y="1632890"/>
            <a:ext cx="7319944" cy="3769483"/>
          </a:xfrm>
          <a:prstGeom prst="rect">
            <a:avLst/>
          </a:prstGeom>
        </p:spPr>
      </p:pic>
      <p:pic>
        <p:nvPicPr>
          <p:cNvPr id="7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3DC45CC3-99CD-14CC-3190-51149E5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22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3DC45CC3-99CD-14CC-3190-51149E5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過馬路人車爭道好危險交部研議行人兩段通行| 行的正義回響| 體檢行的正義| 陽光行動">
            <a:extLst>
              <a:ext uri="{FF2B5EF4-FFF2-40B4-BE49-F238E27FC236}">
                <a16:creationId xmlns:a16="http://schemas.microsoft.com/office/drawing/2014/main" id="{FC65D610-DF43-FD40-EEC2-886CA0B7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466" y="2152199"/>
            <a:ext cx="4381134" cy="29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73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3DC45CC3-99CD-14CC-3190-51149E5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249,876 張行人圖像、照片及影像- Getty Images">
            <a:extLst>
              <a:ext uri="{FF2B5EF4-FFF2-40B4-BE49-F238E27FC236}">
                <a16:creationId xmlns:a16="http://schemas.microsoft.com/office/drawing/2014/main" id="{24208BE9-B662-DC4A-B7F8-6B293220A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2"/>
          <a:stretch/>
        </p:blipFill>
        <p:spPr bwMode="auto">
          <a:xfrm>
            <a:off x="5474384" y="1485899"/>
            <a:ext cx="236132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90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 and People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13</a:t>
            </a:fld>
            <a:endParaRPr lang="en-US" dirty="0"/>
          </a:p>
        </p:txBody>
      </p:sp>
      <p:pic>
        <p:nvPicPr>
          <p:cNvPr id="14340" name="Picture 4" descr="249,876 張行人圖像、照片及影像- Getty Images">
            <a:extLst>
              <a:ext uri="{FF2B5EF4-FFF2-40B4-BE49-F238E27FC236}">
                <a16:creationId xmlns:a16="http://schemas.microsoft.com/office/drawing/2014/main" id="{24208BE9-B662-DC4A-B7F8-6B293220A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69"/>
          <a:stretch/>
        </p:blipFill>
        <p:spPr bwMode="auto">
          <a:xfrm>
            <a:off x="4208292" y="1698086"/>
            <a:ext cx="281148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mage result for check symbol">
            <a:extLst>
              <a:ext uri="{FF2B5EF4-FFF2-40B4-BE49-F238E27FC236}">
                <a16:creationId xmlns:a16="http://schemas.microsoft.com/office/drawing/2014/main" id="{64607462-09B3-0F31-FAD6-41B9D2B3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1016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Recyclables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228FE-18CE-5B55-46EF-A540664A3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610" y="1623326"/>
            <a:ext cx="6028006" cy="398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0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Recyclables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15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1CCFFF0-E99F-053C-E4AF-BB044CD7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69" y="1328370"/>
            <a:ext cx="4579034" cy="45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check symbol">
            <a:extLst>
              <a:ext uri="{FF2B5EF4-FFF2-40B4-BE49-F238E27FC236}">
                <a16:creationId xmlns:a16="http://schemas.microsoft.com/office/drawing/2014/main" id="{E6A89E27-C206-0C9C-1B38-82D567827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588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16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Recyclables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28435-DA1B-0E88-E63A-B45A559B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066" y="1614343"/>
            <a:ext cx="3867811" cy="36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9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Coins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in">
            <a:extLst>
              <a:ext uri="{FF2B5EF4-FFF2-40B4-BE49-F238E27FC236}">
                <a16:creationId xmlns:a16="http://schemas.microsoft.com/office/drawing/2014/main" id="{3B0ACEBA-81E1-88AD-2561-C20C0DA88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82" y="1447946"/>
            <a:ext cx="7715348" cy="43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79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Coins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0109B964-0705-63F2-7A74-9BAAE7C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30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ECE49-7416-111A-9AB3-403EF482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765" y="2165883"/>
            <a:ext cx="2854643" cy="25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9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Coins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19</a:t>
            </a:fld>
            <a:endParaRPr lang="en-US" dirty="0"/>
          </a:p>
        </p:txBody>
      </p:sp>
      <p:pic>
        <p:nvPicPr>
          <p:cNvPr id="11266" name="Picture 2" descr="Singapore 1 Dollar 2013 Coin">
            <a:extLst>
              <a:ext uri="{FF2B5EF4-FFF2-40B4-BE49-F238E27FC236}">
                <a16:creationId xmlns:a16="http://schemas.microsoft.com/office/drawing/2014/main" id="{FE4793DD-4D51-88DB-B4FC-01331CC6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49" y="2108982"/>
            <a:ext cx="3247365" cy="323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check symbol">
            <a:extLst>
              <a:ext uri="{FF2B5EF4-FFF2-40B4-BE49-F238E27FC236}">
                <a16:creationId xmlns:a16="http://schemas.microsoft.com/office/drawing/2014/main" id="{9DB435AA-29EA-7E12-381B-B96F5312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85588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0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EA70-B2D9-9856-A0B7-CC3EA2A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Group Task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7FE0C-0211-F869-7FC3-14CE8C94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B1760-B0B5-4911-8971-41177BA1903C}"/>
              </a:ext>
            </a:extLst>
          </p:cNvPr>
          <p:cNvSpPr txBox="1"/>
          <p:nvPr/>
        </p:nvSpPr>
        <p:spPr>
          <a:xfrm>
            <a:off x="825501" y="1154097"/>
            <a:ext cx="625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Person Protection Equipment (hats, goggles and vests)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8ECB-2159-D864-97C6-AD2931A99E7E}"/>
              </a:ext>
            </a:extLst>
          </p:cNvPr>
          <p:cNvSpPr txBox="1"/>
          <p:nvPr/>
        </p:nvSpPr>
        <p:spPr>
          <a:xfrm>
            <a:off x="825502" y="3741057"/>
            <a:ext cx="3187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Coins (5 cents, 1 dollar and 50 cents, etc.)</a:t>
            </a:r>
          </a:p>
        </p:txBody>
      </p:sp>
      <p:pic>
        <p:nvPicPr>
          <p:cNvPr id="4098" name="Picture 2" descr="Set of 30 Smallest and Different Coins from All Over The World : Amazon.sg:  Toys">
            <a:extLst>
              <a:ext uri="{FF2B5EF4-FFF2-40B4-BE49-F238E27FC236}">
                <a16:creationId xmlns:a16="http://schemas.microsoft.com/office/drawing/2014/main" id="{D43EE16B-B35F-0326-D77A-F0B580E3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1" y="4529672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Best Safety Glasses for Construction Workers (Including Goggles and  Side Shields)">
            <a:extLst>
              <a:ext uri="{FF2B5EF4-FFF2-40B4-BE49-F238E27FC236}">
                <a16:creationId xmlns:a16="http://schemas.microsoft.com/office/drawing/2014/main" id="{56C2B445-3419-F600-9D7C-5B34947D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5" y="1523429"/>
            <a:ext cx="2333625" cy="15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D7C2C-4AA3-1ACC-134F-2451B8D76C8A}"/>
              </a:ext>
            </a:extLst>
          </p:cNvPr>
          <p:cNvSpPr txBox="1"/>
          <p:nvPr/>
        </p:nvSpPr>
        <p:spPr>
          <a:xfrm>
            <a:off x="7282887" y="1154097"/>
            <a:ext cx="455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 Recyclables (Cans, Bottles,  etc.)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7D08D3-55F3-A880-C882-33B1D49E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87" y="1558029"/>
            <a:ext cx="4028104" cy="2017306"/>
          </a:xfrm>
          <a:prstGeom prst="rect">
            <a:avLst/>
          </a:prstGeom>
        </p:spPr>
      </p:pic>
      <p:pic>
        <p:nvPicPr>
          <p:cNvPr id="4102" name="Picture 6" descr="Do Pedestrians Always Have the Right-of-Way in Arizona?">
            <a:extLst>
              <a:ext uri="{FF2B5EF4-FFF2-40B4-BE49-F238E27FC236}">
                <a16:creationId xmlns:a16="http://schemas.microsoft.com/office/drawing/2014/main" id="{942904B2-480B-E953-496C-2520B5A6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32" y="4234649"/>
            <a:ext cx="2946171" cy="225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07337-2C84-C04D-D984-70150A2BDD7F}"/>
              </a:ext>
            </a:extLst>
          </p:cNvPr>
          <p:cNvSpPr txBox="1"/>
          <p:nvPr/>
        </p:nvSpPr>
        <p:spPr>
          <a:xfrm>
            <a:off x="4123555" y="3741057"/>
            <a:ext cx="29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Pedestrians and Cars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9DBFA-28BC-C95F-B2A5-A2235D8C3345}"/>
              </a:ext>
            </a:extLst>
          </p:cNvPr>
          <p:cNvSpPr txBox="1"/>
          <p:nvPr/>
        </p:nvSpPr>
        <p:spPr>
          <a:xfrm>
            <a:off x="7540242" y="3741057"/>
            <a:ext cx="29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Flowers and Plants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D5370-5BB3-E4A5-DA43-368BA749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965" y="4080200"/>
            <a:ext cx="3871473" cy="24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8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24695" y="4065817"/>
            <a:ext cx="10968111" cy="1823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Stop when your group reach 250 qualified images!</a:t>
            </a:r>
          </a:p>
          <a:p>
            <a:pPr marL="457200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Upload to your google drive and share to my account as well: potatodu1216@gmail.com</a:t>
            </a:r>
            <a:endParaRPr lang="en-US" sz="3200" b="1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6D056-44D6-618A-E80A-625C3D94F79E}"/>
              </a:ext>
            </a:extLst>
          </p:cNvPr>
          <p:cNvSpPr txBox="1"/>
          <p:nvPr/>
        </p:nvSpPr>
        <p:spPr>
          <a:xfrm>
            <a:off x="1024695" y="1616840"/>
            <a:ext cx="10251782" cy="12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Start!! Online First, Then Taking Pictures, Then Filtering</a:t>
            </a:r>
          </a:p>
        </p:txBody>
      </p:sp>
    </p:spTree>
    <p:extLst>
      <p:ext uri="{BB962C8B-B14F-4D97-AF65-F5344CB8AC3E}">
        <p14:creationId xmlns:p14="http://schemas.microsoft.com/office/powerpoint/2010/main" val="302137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6D056-44D6-618A-E80A-625C3D94F79E}"/>
              </a:ext>
            </a:extLst>
          </p:cNvPr>
          <p:cNvSpPr txBox="1"/>
          <p:nvPr/>
        </p:nvSpPr>
        <p:spPr>
          <a:xfrm>
            <a:off x="1263845" y="1605680"/>
            <a:ext cx="10251782" cy="2414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Sharing:</a:t>
            </a:r>
          </a:p>
          <a:p>
            <a:pPr>
              <a:lnSpc>
                <a:spcPct val="120000"/>
              </a:lnSpc>
            </a:pPr>
            <a:endParaRPr lang="en-US" sz="3200" b="1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images you have kept, what images you have phased out?</a:t>
            </a:r>
            <a:endParaRPr lang="en-US" sz="3200" b="1" i="0" dirty="0">
              <a:solidFill>
                <a:srgbClr val="69696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9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Extension: </a:t>
            </a:r>
            <a:r>
              <a:rPr lang="en-US" dirty="0">
                <a:solidFill>
                  <a:srgbClr val="031E7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Bing Image Downloader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13511-F137-FDFD-F9BB-CF74AAD23B3D}"/>
              </a:ext>
            </a:extLst>
          </p:cNvPr>
          <p:cNvSpPr txBox="1"/>
          <p:nvPr/>
        </p:nvSpPr>
        <p:spPr>
          <a:xfrm>
            <a:off x="825501" y="106087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https://youtu.be/solASfMs89Q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3DD3B-C903-C2D3-D73E-C7D1BE4CF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620" y="1821692"/>
            <a:ext cx="9674180" cy="40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850950"/>
            <a:ext cx="10821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half: Image preparation and </a:t>
            </a:r>
            <a:r>
              <a:rPr lang="en-US" sz="2400" b="1" i="0" dirty="0">
                <a:solidFill>
                  <a:srgbClr val="69696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9696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 half: Group Presentation of the image set preparation</a:t>
            </a:r>
          </a:p>
        </p:txBody>
      </p:sp>
      <p:pic>
        <p:nvPicPr>
          <p:cNvPr id="1026" name="Picture 2" descr="How to Do a Reverse Image Search in Google | HP® Tech Takes">
            <a:extLst>
              <a:ext uri="{FF2B5EF4-FFF2-40B4-BE49-F238E27FC236}">
                <a16:creationId xmlns:a16="http://schemas.microsoft.com/office/drawing/2014/main" id="{95098894-4F18-DF9E-6D39-F81EFFFB9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04" y="200025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8 Tips for Taking the Best Photos With Your iPhone | PCMag">
            <a:extLst>
              <a:ext uri="{FF2B5EF4-FFF2-40B4-BE49-F238E27FC236}">
                <a16:creationId xmlns:a16="http://schemas.microsoft.com/office/drawing/2014/main" id="{39C42D66-4C6E-9BA0-9BC1-11927D4A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71" y="1987501"/>
            <a:ext cx="2574106" cy="1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Rules of Thumb: Pictures Filtering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EDBA-3578-350F-D3B0-3673283C24EF}"/>
              </a:ext>
            </a:extLst>
          </p:cNvPr>
          <p:cNvSpPr txBox="1"/>
          <p:nvPr/>
        </p:nvSpPr>
        <p:spPr>
          <a:xfrm>
            <a:off x="1003054" y="1174507"/>
            <a:ext cx="10821880" cy="368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Assure one single object per image [Try image crop tool]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blurry images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 Object (No occlusion or obstruction or  partial body)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Relatively c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background (Sufficient Contrast)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Balanced Label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7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pic>
        <p:nvPicPr>
          <p:cNvPr id="2052" name="Picture 4" descr="汽车">
            <a:extLst>
              <a:ext uri="{FF2B5EF4-FFF2-40B4-BE49-F238E27FC236}">
                <a16:creationId xmlns:a16="http://schemas.microsoft.com/office/drawing/2014/main" id="{00E59F04-54E6-A787-F929-2071EBA7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667" y="1617692"/>
            <a:ext cx="5462933" cy="30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heck symbol">
            <a:extLst>
              <a:ext uri="{FF2B5EF4-FFF2-40B4-BE49-F238E27FC236}">
                <a16:creationId xmlns:a16="http://schemas.microsoft.com/office/drawing/2014/main" id="{281A39E1-AC0A-C988-23CA-88D60A98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397" y="2667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7A43F-5AD8-C461-B356-0CCE7C0F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72" y="1695450"/>
            <a:ext cx="6181725" cy="3467100"/>
          </a:xfrm>
          <a:prstGeom prst="rect">
            <a:avLst/>
          </a:prstGeom>
        </p:spPr>
      </p:pic>
      <p:pic>
        <p:nvPicPr>
          <p:cNvPr id="307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2B17632F-84FA-9976-D8D7-829A432D3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06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  <p:pic>
        <p:nvPicPr>
          <p:cNvPr id="2054" name="Picture 6" descr="Image result for check symbol">
            <a:extLst>
              <a:ext uri="{FF2B5EF4-FFF2-40B4-BE49-F238E27FC236}">
                <a16:creationId xmlns:a16="http://schemas.microsoft.com/office/drawing/2014/main" id="{281A39E1-AC0A-C988-23CA-88D60A98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397" y="2667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mpty can of Coke">
            <a:extLst>
              <a:ext uri="{FF2B5EF4-FFF2-40B4-BE49-F238E27FC236}">
                <a16:creationId xmlns:a16="http://schemas.microsoft.com/office/drawing/2014/main" id="{0F26A809-FF45-CDC3-6D85-EE859BC5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936" y="1643135"/>
            <a:ext cx="6958818" cy="39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8</a:t>
            </a:fld>
            <a:endParaRPr lang="en-US" dirty="0"/>
          </a:p>
        </p:txBody>
      </p:sp>
      <p:pic>
        <p:nvPicPr>
          <p:cNvPr id="3074" name="Picture 2" descr="Wrong Cross Symbol Isolated Stock Illustration - Illustration of choice,  denied: 115034167">
            <a:extLst>
              <a:ext uri="{FF2B5EF4-FFF2-40B4-BE49-F238E27FC236}">
                <a16:creationId xmlns:a16="http://schemas.microsoft.com/office/drawing/2014/main" id="{2B17632F-84FA-9976-D8D7-829A432D3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汽车">
            <a:extLst>
              <a:ext uri="{FF2B5EF4-FFF2-40B4-BE49-F238E27FC236}">
                <a16:creationId xmlns:a16="http://schemas.microsoft.com/office/drawing/2014/main" id="{5F154C32-D816-86BD-9BA9-56336970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559" y="1935625"/>
            <a:ext cx="5804534" cy="32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7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Cars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9</a:t>
            </a:fld>
            <a:endParaRPr lang="en-US" dirty="0"/>
          </a:p>
        </p:txBody>
      </p:sp>
      <p:pic>
        <p:nvPicPr>
          <p:cNvPr id="2054" name="Picture 6" descr="Image result for check symbol">
            <a:extLst>
              <a:ext uri="{FF2B5EF4-FFF2-40B4-BE49-F238E27FC236}">
                <a16:creationId xmlns:a16="http://schemas.microsoft.com/office/drawing/2014/main" id="{281A39E1-AC0A-C988-23CA-88D60A98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397" y="2667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汽车">
            <a:extLst>
              <a:ext uri="{FF2B5EF4-FFF2-40B4-BE49-F238E27FC236}">
                <a16:creationId xmlns:a16="http://schemas.microsoft.com/office/drawing/2014/main" id="{22975B2A-D9C6-762A-B3AB-A45619920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67" y="1701164"/>
            <a:ext cx="6815015" cy="38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0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553</Words>
  <Application>Microsoft Office PowerPoint</Application>
  <PresentationFormat>Widescreen</PresentationFormat>
  <Paragraphs>112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Open Sans</vt:lpstr>
      <vt:lpstr>Rockwell</vt:lpstr>
      <vt:lpstr>Times</vt:lpstr>
      <vt:lpstr>Verdana</vt:lpstr>
      <vt:lpstr>ASTAR2020</vt:lpstr>
      <vt:lpstr>Office Theme</vt:lpstr>
      <vt:lpstr>How to Teach Computers to Recognize Things  S2: Dataset Preparation: Building our Perfect “Textbooks”</vt:lpstr>
      <vt:lpstr>Recap: Group Task Selection</vt:lpstr>
      <vt:lpstr>Agenda</vt:lpstr>
      <vt:lpstr>Rules of Thumb: Pictures Filtering</vt:lpstr>
      <vt:lpstr>Examples: Cars</vt:lpstr>
      <vt:lpstr>Examples: Cars</vt:lpstr>
      <vt:lpstr>Examples: Cars</vt:lpstr>
      <vt:lpstr>Examples: Cars</vt:lpstr>
      <vt:lpstr>Examples: Cars</vt:lpstr>
      <vt:lpstr>Examples: Cars and People</vt:lpstr>
      <vt:lpstr>Examples: Cars and People</vt:lpstr>
      <vt:lpstr>Examples: Cars and People</vt:lpstr>
      <vt:lpstr>Examples: Cars and People</vt:lpstr>
      <vt:lpstr>Examples: Recyclables</vt:lpstr>
      <vt:lpstr>Examples: Recyclables</vt:lpstr>
      <vt:lpstr>Examples: Recyclables</vt:lpstr>
      <vt:lpstr>Examples: Coins</vt:lpstr>
      <vt:lpstr>Examples: Coins</vt:lpstr>
      <vt:lpstr>Examples: Coins</vt:lpstr>
      <vt:lpstr>PowerPoint Presentation</vt:lpstr>
      <vt:lpstr>PowerPoint Presentation</vt:lpstr>
      <vt:lpstr>PowerPoint Presentation</vt:lpstr>
      <vt:lpstr>Extension: Bing Image Downloader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67</cp:revision>
  <dcterms:created xsi:type="dcterms:W3CDTF">2023-03-22T06:33:31Z</dcterms:created>
  <dcterms:modified xsi:type="dcterms:W3CDTF">2023-07-13T09:52:37Z</dcterms:modified>
</cp:coreProperties>
</file>